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88" r:id="rId5"/>
    <p:sldId id="291" r:id="rId6"/>
    <p:sldId id="289" r:id="rId7"/>
    <p:sldId id="290" r:id="rId8"/>
    <p:sldId id="292" r:id="rId9"/>
    <p:sldId id="294" r:id="rId10"/>
    <p:sldId id="29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8DCCF3-7B6C-C318-D62E-CAC061128FA6}" v="41" dt="2026-10-22T14:23:31.731"/>
    <p1510:client id="{2898FB81-E2E6-D242-96CE-B52DFA1060C2}" v="326" dt="2026-10-21T20:09:16.5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C0424-D835-A68D-94FD-80EF5274A4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91D07-8FCA-1072-57D7-A0CDA403E5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A89AD4-E446-58F6-19E4-671F67712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9BD7D-436A-4830-99B0-F406905BEE0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B47F70-421C-8788-CFF7-926249FC3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DCEA37-F86D-B01B-345B-9A2FDA466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0071A-71BF-43FD-9934-C099EAC6F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645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79586-5369-5F6B-7D96-1A4D5DF8B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D38F6-B583-FDB2-DCAF-2A4AE4A90A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04AEBE-254E-8424-EC1D-58ADA341A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9BD7D-436A-4830-99B0-F406905BEE0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D7F2D-CDAA-7BD1-38DB-C65D1CA8F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1B82D-6857-6F83-5E87-F1FD2E8EB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0071A-71BF-43FD-9934-C099EAC6F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999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DF275-8BDF-61FD-36B2-8D880DEFD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876E2B-1AFA-CA7E-2B26-E75774C3D5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EFF183-2DF3-9C7B-D40D-EC9A79D9F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9BD7D-436A-4830-99B0-F406905BEE0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02A83D-7637-E51B-99C5-2B02D1BFC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78045E-F20A-BF15-C354-5A43D8254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0071A-71BF-43FD-9934-C099EAC6F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331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418DE-2A29-C99D-10D9-591E5A134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1403D-72B4-4D05-42E1-3366DBE950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3FDD35-B3D9-CA60-29F0-B68D303E8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9171BE-4905-BDF3-80BE-544CC5E28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9BD7D-436A-4830-99B0-F406905BEE0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5DF5B2-19E9-2FEF-E4C4-EFA507867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FEA2E4-A029-C861-A20D-3F4AD48AF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0071A-71BF-43FD-9934-C099EAC6F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15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5D53C-0038-00A5-7BE2-8574D2892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B1EA28-E523-7A8A-30C1-0CEBDA4AD6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91B9F2-BC95-A821-9A67-B900D67750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89CAFC-7AC7-6937-9C4F-651D998E1C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584FC5-7813-5E14-5219-B74E34EA76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A7B1C7-F92E-B884-4CC5-F638CBAFE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9BD7D-436A-4830-99B0-F406905BEE0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0702BD-7061-C27E-87D6-7A1B5BCF8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1FB9F3-B153-A921-9244-2EF7ED9E3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0071A-71BF-43FD-9934-C099EAC6F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105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8B1B3-304D-066F-CD9D-CF471E3BE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EA6B4D-4E89-4055-5AEE-1E05C7A69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9BD7D-436A-4830-99B0-F406905BEE0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7F75C2-69A6-95F5-54DE-60F84F3FD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2240DE-4F02-FADC-514D-7AB5A2073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0071A-71BF-43FD-9934-C099EAC6F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536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0CE9A6-F130-D1EA-89F5-962CA9FA2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9BD7D-436A-4830-99B0-F406905BEE0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6830E0-CB30-44B2-10BC-EFAF742A2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BD1E6D-7608-C989-7DCA-906B4B11B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0071A-71BF-43FD-9934-C099EAC6F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363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0C490-EEC5-EE4E-0576-90C20C274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AC672B-DDF8-638F-5ADB-10D06990A8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D5467D-EB8E-08ED-0575-1D98FB0545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CF8C37-886A-D79A-DC5C-5B8F0F66F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9BD7D-436A-4830-99B0-F406905BEE0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E5D797-C794-F77E-861B-C169B1B6F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31A7ED-9462-95A4-5421-4BCE860A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0071A-71BF-43FD-9934-C099EAC6F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43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29384-5E51-C61E-0F6A-8EE12B560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330438-01B6-E880-B95C-9B98514B9FA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4DECBF-085C-9D87-2B65-C87B4D1398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449DFD-1B19-AEDB-762B-39C326612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9BD7D-436A-4830-99B0-F406905BEE0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8CE2D8-A9ED-34FD-D8C3-33AB0FBB8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82467-804F-7A1F-925D-1BCAE54AB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0071A-71BF-43FD-9934-C099EAC6F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134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183DD-71F9-CBFB-D960-DC63190C0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AFA5E6-CFB4-C801-FE11-B82E24F62B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BCACB3-6416-613E-B4E4-2EF0CA894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9BD7D-436A-4830-99B0-F406905BEE0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983595-9557-A634-07E1-7F02CD5BC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03DA48-5C20-90C6-2A73-9AB9DA331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0071A-71BF-43FD-9934-C099EAC6F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19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B5F9F6-567C-F831-80E8-C49A3D8971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3029D8-3E19-1588-0948-84AE393F6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2CFE30-D306-48AE-FA0D-0B4FB56B8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9BD7D-436A-4830-99B0-F406905BEE0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35F7A-941E-6D5D-291C-DF4F76CED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F96F87-008A-0925-B517-302405DAB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0071A-71BF-43FD-9934-C099EAC6F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618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CA60D-4967-1B13-9DCF-300DF54ED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5B9E3F-0445-6E0B-9EC9-9B66408DB6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D08D7A-808A-30D5-60A6-9F674AAE5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BC123-2C24-4DAC-8BCE-5511ADF2B53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0409BE-277C-F337-E98C-2218050DE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533181-0B33-249F-4932-C5752975E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DAFBC-E78C-4074-9784-8090E23C0F4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C8F2D8-1293-861C-7EAC-07025AC5E41F}"/>
              </a:ext>
            </a:extLst>
          </p:cNvPr>
          <p:cNvSpPr/>
          <p:nvPr userDrawn="1"/>
        </p:nvSpPr>
        <p:spPr>
          <a:xfrm flipH="1">
            <a:off x="-2" y="0"/>
            <a:ext cx="1524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B82002-483F-BBC9-8AC2-22B42E21D1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486" y="6311900"/>
            <a:ext cx="2432304" cy="30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DAE1D5-9DCE-8436-F0C6-E84ABBD7B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DDED52-A116-1B00-16EE-3C9769ABED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242DC6-DF6F-1B03-A1CB-33D6770F8E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F9BD7D-436A-4830-99B0-F406905BEE0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15E51-28A9-0660-E394-905CB59DD2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E2527-8C2A-6A98-B37B-59331313C3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10071A-71BF-43FD-9934-C099EAC6F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239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abbi.pajak@vermont.gov" TargetMode="Externa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dec.vermont.gov/watershed/concentrated-animal-feeding-operation-program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D4E5A24-E79B-864E-ADFF-50CE8DB09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9344" y="1069213"/>
            <a:ext cx="9662160" cy="463404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5300" dirty="0"/>
            </a:br>
            <a:r>
              <a:rPr lang="en-US" sz="5300" b="1">
                <a:solidFill>
                  <a:schemeClr val="accent6">
                    <a:lumMod val="49000"/>
                  </a:schemeClr>
                </a:solidFill>
              </a:rPr>
              <a:t>CAFO Program  </a:t>
            </a:r>
            <a:br>
              <a:rPr lang="en-US" sz="5300" b="1" dirty="0"/>
            </a:br>
            <a:r>
              <a:rPr lang="en-US" sz="5300" b="1">
                <a:solidFill>
                  <a:schemeClr val="accent6">
                    <a:lumMod val="49000"/>
                  </a:schemeClr>
                </a:solidFill>
              </a:rPr>
              <a:t>Inspection Overview</a:t>
            </a:r>
            <a:br>
              <a:rPr lang="en-US" sz="5300" b="1" dirty="0"/>
            </a:br>
            <a:br>
              <a:rPr lang="en-US" sz="5300" dirty="0"/>
            </a:br>
            <a:r>
              <a:rPr lang="en-US" sz="3100"/>
              <a:t>Abbi Pajak </a:t>
            </a:r>
            <a:br>
              <a:rPr lang="en-US" sz="3100" dirty="0"/>
            </a:br>
            <a:r>
              <a:rPr lang="en-US" sz="3100"/>
              <a:t>CAFO Program Manager</a:t>
            </a:r>
            <a:br>
              <a:rPr lang="en-US" sz="3100" dirty="0"/>
            </a:br>
            <a:r>
              <a:rPr lang="en-US" sz="3100"/>
              <a:t>Vermont Department of Environmental Conservation</a:t>
            </a:r>
            <a:br>
              <a:rPr lang="en-US" sz="3100" dirty="0"/>
            </a:br>
            <a:r>
              <a:rPr lang="en-US" sz="3100" dirty="0">
                <a:hlinkClick r:id="rId2"/>
              </a:rPr>
              <a:t>abbi.pajak@vermont.gov</a:t>
            </a:r>
            <a:br>
              <a:rPr lang="en-US" sz="3100" dirty="0"/>
            </a:br>
            <a:r>
              <a:rPr lang="en-US" sz="3100"/>
              <a:t>(802)490-4741</a:t>
            </a:r>
            <a:br>
              <a:rPr lang="en-US" sz="3100" dirty="0"/>
            </a:br>
            <a:br>
              <a:rPr lang="en-US" sz="3100" dirty="0"/>
            </a:br>
            <a:r>
              <a:rPr lang="en-US" sz="3100" b="1">
                <a:solidFill>
                  <a:schemeClr val="accent6">
                    <a:lumMod val="49000"/>
                  </a:schemeClr>
                </a:solidFill>
              </a:rPr>
              <a:t>CAFO Website:</a:t>
            </a:r>
            <a:br>
              <a:rPr lang="en-US" sz="3100" dirty="0">
                <a:solidFill>
                  <a:schemeClr val="accent6">
                    <a:lumMod val="49000"/>
                  </a:schemeClr>
                </a:solidFill>
              </a:rPr>
            </a:br>
            <a:r>
              <a:rPr lang="en-US" sz="3100"/>
              <a:t>https://dec.vermont.gov/watershed/concentrated-animal-feeding-operation-program</a:t>
            </a:r>
            <a:br>
              <a:rPr lang="en-US" sz="3100" dirty="0"/>
            </a:br>
            <a:br>
              <a:rPr lang="en-US" sz="3100" dirty="0"/>
            </a:b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06125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40019-A2E4-4D37-EFFE-91BBA1222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2964" y="365125"/>
            <a:ext cx="9820836" cy="1347974"/>
          </a:xfrm>
        </p:spPr>
        <p:txBody>
          <a:bodyPr/>
          <a:lstStyle/>
          <a:p>
            <a:r>
              <a:rPr lang="en-US"/>
              <a:t>      </a:t>
            </a:r>
            <a:r>
              <a:rPr lang="en-US">
                <a:solidFill>
                  <a:schemeClr val="accent6">
                    <a:lumMod val="50000"/>
                  </a:schemeClr>
                </a:solidFill>
              </a:rPr>
              <a:t>CAFO Inspection Scope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07203-8063-CBFA-A209-E7B5B7C67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6192" y="1606168"/>
            <a:ext cx="9817608" cy="4730624"/>
          </a:xfrm>
        </p:spPr>
        <p:txBody>
          <a:bodyPr>
            <a:normAutofit fontScale="92500" lnSpcReduction="20000"/>
          </a:bodyPr>
          <a:lstStyle/>
          <a:p>
            <a:pPr marL="0" indent="0" fontAlgn="base">
              <a:buNone/>
            </a:pPr>
            <a:r>
              <a:rPr lang="en-US"/>
              <a:t>Comprehensive Inspection of each facility – may be the first time DEC CAFO Inspector has viewed the operation.</a:t>
            </a:r>
          </a:p>
          <a:p>
            <a:pPr marL="0" indent="0" fontAlgn="base">
              <a:buNone/>
            </a:pPr>
            <a:endParaRPr lang="en-US"/>
          </a:p>
          <a:p>
            <a:pPr fontAlgn="base"/>
            <a:r>
              <a:rPr lang="en-US" sz="2600"/>
              <a:t>Manure/Waste Storage Facilities</a:t>
            </a:r>
          </a:p>
          <a:p>
            <a:pPr fontAlgn="base"/>
            <a:r>
              <a:rPr lang="en-US" sz="2600"/>
              <a:t>Barnyards/Feedlots</a:t>
            </a:r>
          </a:p>
          <a:p>
            <a:pPr fontAlgn="base"/>
            <a:r>
              <a:rPr lang="en-US" sz="2600"/>
              <a:t>Feed Bunk Areas and Collection</a:t>
            </a:r>
          </a:p>
          <a:p>
            <a:pPr fontAlgn="base"/>
            <a:r>
              <a:rPr lang="en-US" sz="2600"/>
              <a:t>Field Stacking Sites </a:t>
            </a:r>
          </a:p>
          <a:p>
            <a:pPr fontAlgn="base"/>
            <a:r>
              <a:rPr lang="en-US" sz="2600"/>
              <a:t>Compost and Mortality Management Areas </a:t>
            </a:r>
          </a:p>
          <a:p>
            <a:pPr fontAlgn="base"/>
            <a:r>
              <a:rPr lang="en-US" sz="2600"/>
              <a:t>Milkhouse Collection Systems </a:t>
            </a:r>
          </a:p>
          <a:p>
            <a:pPr fontAlgn="base"/>
            <a:r>
              <a:rPr lang="en-US" sz="2600"/>
              <a:t>Clean Water Diversion or existing infrastructure (inlets, outlets, pipes)</a:t>
            </a:r>
          </a:p>
          <a:p>
            <a:pPr fontAlgn="base"/>
            <a:r>
              <a:rPr lang="en-US" sz="2600"/>
              <a:t>Nutrient Management Plan (high-level review) </a:t>
            </a:r>
          </a:p>
          <a:p>
            <a:pPr fontAlgn="base"/>
            <a:r>
              <a:rPr lang="en-US" sz="2600"/>
              <a:t>Observation of adjacent ditches, conveyances and surface waters</a:t>
            </a:r>
          </a:p>
          <a:p>
            <a:pPr marL="914400" lvl="2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165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91602-8EEE-059A-183C-00AC38D53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6776" y="690"/>
            <a:ext cx="9717024" cy="1325563"/>
          </a:xfrm>
        </p:spPr>
        <p:txBody>
          <a:bodyPr/>
          <a:lstStyle/>
          <a:p>
            <a:r>
              <a:rPr lang="en-US">
                <a:solidFill>
                  <a:schemeClr val="accent6">
                    <a:lumMod val="50000"/>
                  </a:schemeClr>
                </a:solidFill>
              </a:rPr>
              <a:t>Authority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345B5-F7B3-42B6-5B7E-D1A9F8BF0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6776" y="1079316"/>
            <a:ext cx="9717024" cy="5546913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/>
              <a:t>Primary Objective – Observation and documentation of discharges from production areas to Waters of the State (Focus on Large and Medium CAFOs) </a:t>
            </a:r>
            <a:br>
              <a:rPr lang="en-US" dirty="0"/>
            </a:br>
            <a:endParaRPr lang="en-US"/>
          </a:p>
          <a:p>
            <a:r>
              <a:rPr lang="en-US"/>
              <a:t>ANR is Vermont’s sole delegated authority for the Clean Water Act. Any discharge without a VPDES/CAFO* Permit is in violation of both state and Federal regulations. </a:t>
            </a:r>
          </a:p>
          <a:p>
            <a:r>
              <a:rPr lang="en-US"/>
              <a:t>CAFO Program is focusing on targeted enforcement to eliminate the observed discharge(s) (emphasis on voluntary compliance) while standing up the VPDES Permit and promulgating a CAFO Rule. </a:t>
            </a:r>
          </a:p>
          <a:p>
            <a:r>
              <a:rPr lang="en-US" dirty="0"/>
              <a:t>No VPDES permits have been issued to date.</a:t>
            </a:r>
            <a:br>
              <a:rPr lang="en-US" dirty="0"/>
            </a:br>
            <a:br>
              <a:rPr lang="en-US" dirty="0"/>
            </a:br>
            <a:r>
              <a:rPr lang="en-US" sz="2200" dirty="0"/>
              <a:t>*Allows a discharge based on precipitation -  only when the facility is </a:t>
            </a:r>
            <a:br>
              <a:rPr lang="en-US" sz="2200" dirty="0"/>
            </a:br>
            <a:r>
              <a:rPr lang="en-US" sz="2200" dirty="0"/>
              <a:t>designed and managed appropriately (NPDES – National </a:t>
            </a:r>
            <a:r>
              <a:rPr lang="en-US" sz="2200"/>
              <a:t>Pollutant Discharge </a:t>
            </a:r>
            <a:r>
              <a:rPr lang="en-US" sz="2200" dirty="0"/>
              <a:t>Elimination)</a:t>
            </a:r>
            <a:endParaRPr lang="en-US" dirty="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82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79DDC-6AF5-F428-C6A6-E73A41633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056" y="365125"/>
            <a:ext cx="9762744" cy="1325563"/>
          </a:xfrm>
        </p:spPr>
        <p:txBody>
          <a:bodyPr/>
          <a:lstStyle/>
          <a:p>
            <a:r>
              <a:rPr lang="en-US">
                <a:solidFill>
                  <a:schemeClr val="accent6">
                    <a:lumMod val="50000"/>
                  </a:schemeClr>
                </a:solidFill>
              </a:rPr>
              <a:t>Why are we Identifying Risks?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1AE384-287B-8689-5FE1-F6967D5A3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1056" y="1542160"/>
            <a:ext cx="9762744" cy="5032376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Most farms will notice that Risks are included in CAFO inspection reports. They will also receive a cover letter stating that no corrective action from the CAFO Program will be required at this time related to those Risks.</a:t>
            </a:r>
          </a:p>
          <a:p>
            <a:r>
              <a:rPr lang="en-US"/>
              <a:t>This ties into Eventual CAFO Permit requirements </a:t>
            </a:r>
            <a:r>
              <a:rPr lang="en-US" b="1"/>
              <a:t>IF </a:t>
            </a:r>
            <a:r>
              <a:rPr lang="en-US"/>
              <a:t>a farm is asked to obtain a CAFO permit.</a:t>
            </a:r>
          </a:p>
          <a:p>
            <a:pPr marL="0" indent="0">
              <a:buNone/>
            </a:pPr>
            <a:r>
              <a:rPr lang="en-US"/>
              <a:t>    </a:t>
            </a:r>
          </a:p>
          <a:p>
            <a:pPr marL="0" indent="0">
              <a:buNone/>
            </a:pPr>
            <a:r>
              <a:rPr lang="en-US"/>
              <a:t>          	OBSERVE                            ASSESS                             PREPARE</a:t>
            </a:r>
            <a:br>
              <a:rPr lang="en-US"/>
            </a:br>
            <a:r>
              <a:rPr lang="en-US"/>
              <a:t>          	</a:t>
            </a:r>
            <a:r>
              <a:rPr lang="en-US" sz="1800"/>
              <a:t>Site conditions                                   Pathways and Needs	              Future Compliance</a:t>
            </a:r>
          </a:p>
          <a:p>
            <a:pPr marL="0" indent="0">
              <a:buNone/>
            </a:pPr>
            <a:endParaRPr lang="en-US" sz="1800"/>
          </a:p>
          <a:p>
            <a:r>
              <a:rPr lang="en-US"/>
              <a:t>A risk is a signal for the farm to assess conditions that may need improvements – </a:t>
            </a:r>
            <a:r>
              <a:rPr lang="en-US" b="1"/>
              <a:t>Not by itself a finding of violation. </a:t>
            </a:r>
            <a:r>
              <a:rPr lang="en-US"/>
              <a:t>Does this area discharge?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F7DC816-CAFE-4CE4-AC00-7FF0F03051F3}"/>
              </a:ext>
            </a:extLst>
          </p:cNvPr>
          <p:cNvSpPr/>
          <p:nvPr/>
        </p:nvSpPr>
        <p:spPr>
          <a:xfrm>
            <a:off x="2133600" y="3953191"/>
            <a:ext cx="2414016" cy="1051560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FF7573B-C09B-D0F4-9367-2FB99DF5E8BC}"/>
              </a:ext>
            </a:extLst>
          </p:cNvPr>
          <p:cNvSpPr/>
          <p:nvPr/>
        </p:nvSpPr>
        <p:spPr>
          <a:xfrm>
            <a:off x="5265420" y="3953191"/>
            <a:ext cx="2414016" cy="1051560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AAD86AE-BC4C-2062-61D1-453F42713E83}"/>
              </a:ext>
            </a:extLst>
          </p:cNvPr>
          <p:cNvSpPr/>
          <p:nvPr/>
        </p:nvSpPr>
        <p:spPr>
          <a:xfrm>
            <a:off x="8397240" y="3968301"/>
            <a:ext cx="2414016" cy="1051560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698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6BE13-FEA0-A416-85D6-70393C1F3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480" y="365125"/>
            <a:ext cx="9799320" cy="1325563"/>
          </a:xfrm>
        </p:spPr>
        <p:txBody>
          <a:bodyPr/>
          <a:lstStyle/>
          <a:p>
            <a:r>
              <a:rPr lang="en-US">
                <a:solidFill>
                  <a:schemeClr val="accent6">
                    <a:lumMod val="50000"/>
                  </a:schemeClr>
                </a:solidFill>
              </a:rPr>
              <a:t>Permit Readiness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C048F-D689-3D2F-C4B3-56C66DF828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1056" y="1395857"/>
            <a:ext cx="9726168" cy="4351338"/>
          </a:xfrm>
        </p:spPr>
        <p:txBody>
          <a:bodyPr/>
          <a:lstStyle/>
          <a:p>
            <a:r>
              <a:rPr lang="en-US" sz="2400"/>
              <a:t>What Areas may need Improvement for future permit compliance?</a:t>
            </a:r>
          </a:p>
          <a:p>
            <a:r>
              <a:rPr lang="en-US" sz="2400"/>
              <a:t>Some needs may require structural repairs, engineered plans, funding or a compliance timeline.</a:t>
            </a:r>
            <a:br>
              <a:rPr lang="en-US"/>
            </a:br>
            <a:endParaRPr lang="en-US" sz="1800"/>
          </a:p>
          <a:p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4E7BB44-A9E8-4401-76F8-B57EB61F600D}"/>
              </a:ext>
            </a:extLst>
          </p:cNvPr>
          <p:cNvSpPr/>
          <p:nvPr/>
        </p:nvSpPr>
        <p:spPr>
          <a:xfrm>
            <a:off x="2103120" y="2768027"/>
            <a:ext cx="4151376" cy="1324235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CF223F9-9986-7D33-7956-0D3E41B0B2E4}"/>
              </a:ext>
            </a:extLst>
          </p:cNvPr>
          <p:cNvSpPr txBox="1"/>
          <p:nvPr/>
        </p:nvSpPr>
        <p:spPr>
          <a:xfrm>
            <a:off x="2450592" y="2826389"/>
            <a:ext cx="33680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Manure/Waste Storages</a:t>
            </a:r>
          </a:p>
          <a:p>
            <a:pPr algn="ctr"/>
            <a:r>
              <a:rPr lang="en-US" sz="1400"/>
              <a:t>Capacity, condition, freeboard and depth markers, leaks, and adequately designed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0426E34-CBE5-4C35-2EEE-835A518D2BE8}"/>
              </a:ext>
            </a:extLst>
          </p:cNvPr>
          <p:cNvSpPr txBox="1"/>
          <p:nvPr/>
        </p:nvSpPr>
        <p:spPr>
          <a:xfrm>
            <a:off x="6868668" y="2853323"/>
            <a:ext cx="3947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Silage Leachate Collection</a:t>
            </a:r>
          </a:p>
          <a:p>
            <a:pPr algn="ctr"/>
            <a:r>
              <a:rPr lang="en-US" sz="1400"/>
              <a:t>Is leachate collected and controlled, or are system upgrades/engineered storage or </a:t>
            </a:r>
          </a:p>
          <a:p>
            <a:pPr algn="ctr"/>
            <a:r>
              <a:rPr lang="en-US" sz="1400"/>
              <a:t>design required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67D050E-18B7-8E63-592A-ECEAFEC39775}"/>
              </a:ext>
            </a:extLst>
          </p:cNvPr>
          <p:cNvSpPr txBox="1"/>
          <p:nvPr/>
        </p:nvSpPr>
        <p:spPr>
          <a:xfrm>
            <a:off x="1958340" y="4568996"/>
            <a:ext cx="43525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Clean Water Diversion/Runoff</a:t>
            </a:r>
          </a:p>
          <a:p>
            <a:pPr algn="ctr"/>
            <a:r>
              <a:rPr lang="en-US" sz="1400"/>
              <a:t>Is stormwater kept separate and clean</a:t>
            </a:r>
          </a:p>
          <a:p>
            <a:pPr algn="ctr"/>
            <a:r>
              <a:rPr lang="en-US" sz="1400"/>
              <a:t>Is contaminated water (process wastewater) </a:t>
            </a:r>
            <a:br>
              <a:rPr lang="en-US" sz="1400"/>
            </a:br>
            <a:r>
              <a:rPr lang="en-US" sz="1400"/>
              <a:t>being collected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8E7C8A36-37C4-CF0D-FC62-239845924800}"/>
              </a:ext>
            </a:extLst>
          </p:cNvPr>
          <p:cNvSpPr/>
          <p:nvPr/>
        </p:nvSpPr>
        <p:spPr>
          <a:xfrm>
            <a:off x="2103120" y="4507483"/>
            <a:ext cx="4151376" cy="1324235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C3E89CA5-3950-ACAE-2309-E6F5A16F9CA8}"/>
              </a:ext>
            </a:extLst>
          </p:cNvPr>
          <p:cNvSpPr/>
          <p:nvPr/>
        </p:nvSpPr>
        <p:spPr>
          <a:xfrm>
            <a:off x="6766560" y="2768027"/>
            <a:ext cx="4151376" cy="1324235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BD9AB3D9-95D7-39A0-61BC-7BB33C589976}"/>
              </a:ext>
            </a:extLst>
          </p:cNvPr>
          <p:cNvSpPr/>
          <p:nvPr/>
        </p:nvSpPr>
        <p:spPr>
          <a:xfrm>
            <a:off x="6766560" y="4515445"/>
            <a:ext cx="4151376" cy="1324235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9D7851C-A2F4-ABA0-58C2-E29726A1C92F}"/>
              </a:ext>
            </a:extLst>
          </p:cNvPr>
          <p:cNvSpPr txBox="1"/>
          <p:nvPr/>
        </p:nvSpPr>
        <p:spPr>
          <a:xfrm>
            <a:off x="6868668" y="4569591"/>
            <a:ext cx="389991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Other VPDES Requirements</a:t>
            </a:r>
          </a:p>
          <a:p>
            <a:pPr algn="ctr"/>
            <a:r>
              <a:rPr lang="en-US" sz="1400"/>
              <a:t>Operation and Management, Recordkeeping, Public Noticing and NMP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1961743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C2160-5540-1636-6A40-78A5465F4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056" y="365125"/>
            <a:ext cx="9762744" cy="1325563"/>
          </a:xfrm>
        </p:spPr>
        <p:txBody>
          <a:bodyPr/>
          <a:lstStyle/>
          <a:p>
            <a:r>
              <a:rPr lang="en-US">
                <a:solidFill>
                  <a:schemeClr val="accent6">
                    <a:lumMod val="50000"/>
                  </a:schemeClr>
                </a:solidFill>
              </a:rPr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22FC2-71C3-A5D9-8815-CE42B11B8F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1056" y="1411007"/>
            <a:ext cx="10143744" cy="52926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Currently conducting comprehensive Inspections – however, no real change to how program has historically inspected.</a:t>
            </a:r>
          </a:p>
          <a:p>
            <a:endParaRPr lang="en-US" dirty="0"/>
          </a:p>
          <a:p>
            <a:r>
              <a:rPr lang="en-US"/>
              <a:t>No discharges are allowed – the current focus is on eliminating discharges through voluntary compliance.</a:t>
            </a:r>
          </a:p>
          <a:p>
            <a:endParaRPr lang="en-US" dirty="0"/>
          </a:p>
          <a:p>
            <a:r>
              <a:rPr lang="en-US"/>
              <a:t>NO VPDES permits have been issued to date.</a:t>
            </a:r>
          </a:p>
          <a:p>
            <a:endParaRPr lang="en-US" dirty="0"/>
          </a:p>
          <a:p>
            <a:r>
              <a:rPr lang="en-US"/>
              <a:t>Risks outline potential discharge pathways and/or engineering and design gaps that may require updates if a farm is required to get a VPDES permit in the future.</a:t>
            </a:r>
          </a:p>
        </p:txBody>
      </p:sp>
    </p:spTree>
    <p:extLst>
      <p:ext uri="{BB962C8B-B14F-4D97-AF65-F5344CB8AC3E}">
        <p14:creationId xmlns:p14="http://schemas.microsoft.com/office/powerpoint/2010/main" val="3364266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E23DE-43C7-A09B-B2A2-968CCF677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768" y="107390"/>
            <a:ext cx="9781032" cy="1325563"/>
          </a:xfrm>
        </p:spPr>
        <p:txBody>
          <a:bodyPr/>
          <a:lstStyle/>
          <a:p>
            <a:r>
              <a:rPr lang="en-US">
                <a:solidFill>
                  <a:schemeClr val="accent6">
                    <a:lumMod val="50000"/>
                  </a:schemeClr>
                </a:solidFill>
              </a:rPr>
              <a:t>CAFO Updates and 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D4E5E-82C1-E1FE-7DEA-5BB6D2793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2768" y="1209302"/>
            <a:ext cx="10274090" cy="5169366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b="1"/>
              <a:t>Development of CAFO Rule</a:t>
            </a:r>
            <a:r>
              <a:rPr lang="en-US"/>
              <a:t> – Stakeholder Input will be collected. Draft Rule adheres to public process and allows a place for input and comments. (Spring '27)</a:t>
            </a:r>
          </a:p>
          <a:p>
            <a:r>
              <a:rPr lang="en-US"/>
              <a:t>CAFO Permit Working Group – meets quarterly after Nov 1</a:t>
            </a:r>
          </a:p>
          <a:p>
            <a:r>
              <a:rPr lang="en-US"/>
              <a:t>Working with our partners and stakeholders  to adopt and modify technical standards for VPDES permits</a:t>
            </a:r>
          </a:p>
          <a:p>
            <a:r>
              <a:rPr lang="en-US"/>
              <a:t>Increased emphasis on Outreach and Education </a:t>
            </a:r>
          </a:p>
          <a:p>
            <a:pPr lvl="1"/>
            <a:r>
              <a:rPr lang="en-US"/>
              <a:t>Draft FAQ  </a:t>
            </a:r>
          </a:p>
          <a:p>
            <a:pPr lvl="1"/>
            <a:r>
              <a:rPr lang="en-US" dirty="0"/>
              <a:t>CAFO </a:t>
            </a:r>
            <a:r>
              <a:rPr lang="en-US"/>
              <a:t>staff presence at meetings and outreach events</a:t>
            </a:r>
          </a:p>
          <a:p>
            <a:r>
              <a:rPr lang="en-US"/>
              <a:t>Website will continue to be maintained  </a:t>
            </a:r>
            <a:r>
              <a:rPr lang="en-US" dirty="0">
                <a:hlinkClick r:id="rId2"/>
              </a:rPr>
              <a:t>WEBSITE</a:t>
            </a:r>
          </a:p>
          <a:p>
            <a:pPr lvl="1"/>
            <a:r>
              <a:rPr lang="en-US"/>
              <a:t>Updates at top of the page</a:t>
            </a:r>
          </a:p>
          <a:p>
            <a:pPr lvl="1"/>
            <a:r>
              <a:rPr lang="en-US"/>
              <a:t>Webform Button (scroll to bottom)</a:t>
            </a:r>
            <a:endParaRPr lang="en-US" dirty="0"/>
          </a:p>
          <a:p>
            <a:pPr lvl="1"/>
            <a:r>
              <a:rPr lang="en-US"/>
              <a:t>Resources - Corrective Action Plan (CAP), Act 67 CAFO Legislative report (From Stakeholder Meetings)</a:t>
            </a:r>
            <a:endParaRPr lang="en-US" dirty="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226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extStep xmlns="fa183bd7-bcfa-44ed-a537-3bf551eaaa54" xsi:nil="true"/>
    <lcf76f155ced4ddcb4097134ff3c332f xmlns="fa183bd7-bcfa-44ed-a537-3bf551eaaa54">
      <Terms xmlns="http://schemas.microsoft.com/office/infopath/2007/PartnerControls"/>
    </lcf76f155ced4ddcb4097134ff3c332f>
    <TaxCatchAll xmlns="83c9a996-c187-4036-9022-0b27f7bfaa9a" xsi:nil="true"/>
    <NextStep_x0028_s_x0029_ xmlns="fa183bd7-bcfa-44ed-a537-3bf551eaaa54" xsi:nil="true"/>
    <FarmSize xmlns="fa183bd7-bcfa-44ed-a537-3bf551eaaa54" xsi:nil="true"/>
    <FarmName xmlns="fa183bd7-bcfa-44ed-a537-3bf551eaaa54" xsi:nil="true"/>
    <FarmOwner xmlns="fa183bd7-bcfa-44ed-a537-3bf551eaaa5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FE77231E11D943B4A9A3E21D2D631C" ma:contentTypeVersion="20" ma:contentTypeDescription="Create a new document." ma:contentTypeScope="" ma:versionID="cf37fd77646d9e4bb091f7ebaafecf2d">
  <xsd:schema xmlns:xsd="http://www.w3.org/2001/XMLSchema" xmlns:xs="http://www.w3.org/2001/XMLSchema" xmlns:p="http://schemas.microsoft.com/office/2006/metadata/properties" xmlns:ns2="fa183bd7-bcfa-44ed-a537-3bf551eaaa54" xmlns:ns3="83c9a996-c187-4036-9022-0b27f7bfaa9a" targetNamespace="http://schemas.microsoft.com/office/2006/metadata/properties" ma:root="true" ma:fieldsID="c10cdd351c9b1e920b426dbd0000524b" ns2:_="" ns3:_="">
    <xsd:import namespace="fa183bd7-bcfa-44ed-a537-3bf551eaaa54"/>
    <xsd:import namespace="83c9a996-c187-4036-9022-0b27f7bfaa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FarmName" minOccurs="0"/>
                <xsd:element ref="ns2:NextStep_x0028_s_x0029_" minOccurs="0"/>
                <xsd:element ref="ns2:NextStep" minOccurs="0"/>
                <xsd:element ref="ns2:FarmOwner" minOccurs="0"/>
                <xsd:element ref="ns2:FarmSiz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183bd7-bcfa-44ed-a537-3bf551eaaa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b405ef0-1b2e-414d-886f-c62305e7680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FarmName" ma:index="23" nillable="true" ma:displayName="Farm Name " ma:format="Dropdown" ma:internalName="FarmName">
      <xsd:simpleType>
        <xsd:restriction base="dms:Text">
          <xsd:maxLength value="255"/>
        </xsd:restriction>
      </xsd:simpleType>
    </xsd:element>
    <xsd:element name="NextStep_x0028_s_x0029_" ma:index="24" nillable="true" ma:displayName="Next Step(s)" ma:format="Dropdown" ma:internalName="NextStep_x0028_s_x0029_">
      <xsd:simpleType>
        <xsd:restriction base="dms:Note">
          <xsd:maxLength value="255"/>
        </xsd:restriction>
      </xsd:simpleType>
    </xsd:element>
    <xsd:element name="NextStep" ma:index="25" nillable="true" ma:displayName="Next Step" ma:format="Dropdown" ma:internalName="NextStep">
      <xsd:simpleType>
        <xsd:restriction base="dms:Choice">
          <xsd:enumeration value="Email"/>
          <xsd:enumeration value="Phone Call"/>
          <xsd:enumeration value="Site Visit"/>
          <xsd:enumeration value="Follow Up Letter"/>
          <xsd:enumeration value="Contact Attorney"/>
        </xsd:restriction>
      </xsd:simpleType>
    </xsd:element>
    <xsd:element name="FarmOwner" ma:index="26" nillable="true" ma:displayName="Farm Owner/Operator" ma:format="Dropdown" ma:internalName="FarmOwner">
      <xsd:simpleType>
        <xsd:restriction base="dms:Text">
          <xsd:maxLength value="255"/>
        </xsd:restriction>
      </xsd:simpleType>
    </xsd:element>
    <xsd:element name="FarmSize" ma:index="27" nillable="true" ma:displayName="Farm Size" ma:format="Dropdown" ma:internalName="FarmSize">
      <xsd:simpleType>
        <xsd:union memberTypes="dms:Text">
          <xsd:simpleType>
            <xsd:restriction base="dms:Choice">
              <xsd:enumeration value="LFO"/>
              <xsd:enumeration value="MFO"/>
              <xsd:enumeration value="CSFO"/>
              <xsd:enumeration value="SFO"/>
              <xsd:enumeration value="Other"/>
            </xsd:restriction>
          </xsd:simpleType>
        </xsd:un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c9a996-c187-4036-9022-0b27f7bfaa9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b05e09e-dbf4-4e25-81e3-3b3884770681}" ma:internalName="TaxCatchAll" ma:showField="CatchAllData" ma:web="83c9a996-c187-4036-9022-0b27f7bfaa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FED848B-E755-46A7-BF5F-0BD08DFF5A31}">
  <ds:schemaRefs>
    <ds:schemaRef ds:uri="83c9a996-c187-4036-9022-0b27f7bfaa9a"/>
    <ds:schemaRef ds:uri="fa183bd7-bcfa-44ed-a537-3bf551eaaa54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EE6AEFE-1E93-40D6-A57D-67BA892347F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AFED120-820E-4E5F-BC91-19FB21821D02}">
  <ds:schemaRefs>
    <ds:schemaRef ds:uri="83c9a996-c187-4036-9022-0b27f7bfaa9a"/>
    <ds:schemaRef ds:uri="fa183bd7-bcfa-44ed-a537-3bf551eaaa5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20b4933b-baad-433c-9c02-70edcc7559c6}" enabled="0" method="" siteId="{20b4933b-baad-433c-9c02-70edcc7559c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 CAFO Program   Inspection Overview  Abbi Pajak  CAFO Program Manager Vermont Department of Environmental Conservation abbi.pajak@vermont.gov (802)490-4741  CAFO Website: https://dec.vermont.gov/watershed/concentrated-animal-feeding-operation-program   </vt:lpstr>
      <vt:lpstr>      CAFO Inspection Scope</vt:lpstr>
      <vt:lpstr>Authority</vt:lpstr>
      <vt:lpstr>Why are we Identifying Risks?</vt:lpstr>
      <vt:lpstr>Permit Readiness</vt:lpstr>
      <vt:lpstr>Recap</vt:lpstr>
      <vt:lpstr>CAFO Updates and 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Pajak, Abbi</dc:creator>
  <cp:revision>105</cp:revision>
  <dcterms:created xsi:type="dcterms:W3CDTF">2026-10-21T15:03:09Z</dcterms:created>
  <dcterms:modified xsi:type="dcterms:W3CDTF">2026-10-22T14:57:17Z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0x01010094FE77231E11D943B4A9A3E21D2D631C</vt:lpwstr>
  </property>
  <property fmtid="{D5CDD505-2E9C-101B-9397-08002B2CF9AE}" pid="3" name="MediaServiceImageTags">
    <vt:lpwstr/>
  </property>
</Properties>
</file>